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42" r:id="rId2"/>
    <p:sldId id="343" r:id="rId3"/>
    <p:sldId id="339" r:id="rId4"/>
    <p:sldId id="358" r:id="rId5"/>
    <p:sldId id="371" r:id="rId6"/>
    <p:sldId id="351" r:id="rId7"/>
    <p:sldId id="373" r:id="rId8"/>
    <p:sldId id="374" r:id="rId9"/>
    <p:sldId id="375" r:id="rId10"/>
    <p:sldId id="319" r:id="rId11"/>
    <p:sldId id="344" r:id="rId12"/>
    <p:sldId id="357" r:id="rId13"/>
    <p:sldId id="321" r:id="rId14"/>
    <p:sldId id="359" r:id="rId15"/>
    <p:sldId id="360" r:id="rId16"/>
    <p:sldId id="361" r:id="rId17"/>
    <p:sldId id="363" r:id="rId18"/>
    <p:sldId id="364" r:id="rId19"/>
    <p:sldId id="356" r:id="rId20"/>
    <p:sldId id="355" r:id="rId21"/>
    <p:sldId id="350" r:id="rId22"/>
    <p:sldId id="365" r:id="rId23"/>
    <p:sldId id="326" r:id="rId24"/>
    <p:sldId id="366" r:id="rId25"/>
    <p:sldId id="320" r:id="rId26"/>
    <p:sldId id="367" r:id="rId27"/>
    <p:sldId id="334" r:id="rId28"/>
    <p:sldId id="368" r:id="rId29"/>
    <p:sldId id="327" r:id="rId30"/>
    <p:sldId id="376" r:id="rId31"/>
    <p:sldId id="329" r:id="rId32"/>
    <p:sldId id="370" r:id="rId3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EDEDED"/>
    <a:srgbClr val="FBE5D6"/>
    <a:srgbClr val="144AEB"/>
    <a:srgbClr val="FF0000"/>
    <a:srgbClr val="FF9966"/>
    <a:srgbClr val="FF0066"/>
    <a:srgbClr val="DEEBF7"/>
    <a:srgbClr val="F8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246"/>
      </p:cViewPr>
      <p:guideLst>
        <p:guide orient="horz" pos="37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6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6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9543" y="6497356"/>
            <a:ext cx="27432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9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7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3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8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0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7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0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353" y="100206"/>
            <a:ext cx="10515600" cy="668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282" y="1008404"/>
            <a:ext cx="11713436" cy="516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5059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4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9309" y="1621767"/>
            <a:ext cx="7772400" cy="1871082"/>
          </a:xfrm>
        </p:spPr>
        <p:txBody>
          <a:bodyPr>
            <a:noAutofit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사물인터넷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(IoT) </a:t>
            </a:r>
            <a:b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23781" y="4079876"/>
            <a:ext cx="6883456" cy="53694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j-ea"/>
                <a:ea typeface="+mj-ea"/>
              </a:rPr>
              <a:t>6</a:t>
            </a:r>
            <a:r>
              <a:rPr lang="en-US" altLang="ko-KR" dirty="0" smtClean="0">
                <a:latin typeface="+mj-ea"/>
                <a:ea typeface="+mj-ea"/>
              </a:rPr>
              <a:t>. </a:t>
            </a:r>
            <a:r>
              <a:rPr lang="ko-KR" altLang="en-US" dirty="0"/>
              <a:t>아날로그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아날로그 </a:t>
            </a:r>
            <a:r>
              <a:rPr lang="ko-KR" altLang="en-US" dirty="0"/>
              <a:t>출력</a:t>
            </a:r>
            <a:r>
              <a:rPr lang="en-US" altLang="ko-KR" dirty="0"/>
              <a:t>(PWM)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가변저항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조도센서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85" y="4606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모서리가 둥근 직사각형 2"/>
          <p:cNvSpPr/>
          <p:nvPr/>
        </p:nvSpPr>
        <p:spPr>
          <a:xfrm>
            <a:off x="6770190" y="4530285"/>
            <a:ext cx="1421311" cy="1739967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9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01919" y="847394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analogRead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>
                <a:latin typeface="+mj-ea"/>
              </a:rPr>
              <a:t>pin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01918" y="1860795"/>
            <a:ext cx="10762587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지정된 아날로그 핀</a:t>
            </a:r>
            <a:r>
              <a:rPr lang="en-US" altLang="ko-KR" dirty="0"/>
              <a:t>(A0~A5)</a:t>
            </a:r>
            <a:r>
              <a:rPr lang="ko-KR" altLang="en-US" dirty="0"/>
              <a:t>으로부터 전압</a:t>
            </a:r>
            <a:r>
              <a:rPr lang="en-US" altLang="ko-KR" dirty="0"/>
              <a:t>(0 ~ 5V)</a:t>
            </a:r>
            <a:r>
              <a:rPr lang="ko-KR" altLang="en-US" dirty="0"/>
              <a:t>을 </a:t>
            </a:r>
            <a:r>
              <a:rPr lang="en-US" altLang="ko-KR" dirty="0"/>
              <a:t>0 ~ 1023</a:t>
            </a:r>
            <a:r>
              <a:rPr lang="ko-KR" altLang="en-US" dirty="0"/>
              <a:t>의 단계로 읽어 냄</a:t>
            </a:r>
            <a:endParaRPr lang="en-US" altLang="ko-KR" dirty="0"/>
          </a:p>
          <a:p>
            <a:r>
              <a:rPr lang="en-US" altLang="ko-KR" dirty="0"/>
              <a:t>pin </a:t>
            </a:r>
            <a:r>
              <a:rPr lang="en-US" altLang="ko-KR" dirty="0"/>
              <a:t>: A0 ~ A5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아날로그 </a:t>
            </a:r>
            <a:r>
              <a:rPr lang="ko-KR" altLang="en-US" dirty="0"/>
              <a:t>입력 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75682" y="8069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515" y="4065089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(A0)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아날로그핀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로부터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0~1023                            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까지의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단계 값을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읽음              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830" y="160338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가변저항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(Potentiometer)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13631" y="711002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13631" y="1022546"/>
            <a:ext cx="11055177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임의의 </a:t>
            </a:r>
            <a:r>
              <a:rPr lang="ko-KR" altLang="en-US" dirty="0" smtClean="0"/>
              <a:t>저항 값으로 </a:t>
            </a:r>
            <a:r>
              <a:rPr lang="ko-KR" altLang="en-US" dirty="0"/>
              <a:t>전류의 </a:t>
            </a:r>
            <a:r>
              <a:rPr lang="ko-KR" altLang="en-US" dirty="0"/>
              <a:t>조절이 가능한 </a:t>
            </a:r>
            <a:r>
              <a:rPr lang="ko-KR" altLang="en-US" dirty="0"/>
              <a:t>저항기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 err="1"/>
              <a:t>최소저항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el-GR" altLang="ko-KR" dirty="0"/>
              <a:t> Ω </a:t>
            </a:r>
            <a:r>
              <a:rPr lang="en-US" altLang="ko-KR" dirty="0"/>
              <a:t>, </a:t>
            </a:r>
            <a:r>
              <a:rPr lang="ko-KR" altLang="en-US" dirty="0"/>
              <a:t>최대 저항의</a:t>
            </a:r>
            <a:r>
              <a:rPr lang="en-US" altLang="ko-KR" dirty="0"/>
              <a:t> </a:t>
            </a:r>
            <a:r>
              <a:rPr lang="ko-KR" altLang="en-US" dirty="0"/>
              <a:t>종류는  </a:t>
            </a:r>
            <a:r>
              <a:rPr lang="en-US" altLang="ko-KR" dirty="0"/>
              <a:t>1K</a:t>
            </a:r>
            <a:r>
              <a:rPr lang="en-US" altLang="ko-KR" dirty="0"/>
              <a:t>, 10K, </a:t>
            </a:r>
            <a:r>
              <a:rPr lang="en-US" altLang="ko-KR" dirty="0"/>
              <a:t>100K</a:t>
            </a:r>
            <a:r>
              <a:rPr lang="el-GR" altLang="ko-KR" dirty="0" smtClean="0"/>
              <a:t>Ω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1" fontAlgn="base"/>
            <a:r>
              <a:rPr lang="ko-KR" altLang="en-US" dirty="0"/>
              <a:t>와이퍼의 위치에 따라 저항 값이 변화</a:t>
            </a:r>
            <a:endParaRPr lang="en-US" altLang="ko-KR" dirty="0"/>
          </a:p>
          <a:p>
            <a:pPr lvl="1" fontAlgn="base"/>
            <a:r>
              <a:rPr lang="ko-KR" altLang="en-US" dirty="0" err="1"/>
              <a:t>가변저항</a:t>
            </a:r>
            <a:r>
              <a:rPr lang="ko-KR" altLang="en-US" dirty="0"/>
              <a:t> 사용 예</a:t>
            </a:r>
            <a:endParaRPr lang="en-US" altLang="ko-KR" dirty="0"/>
          </a:p>
          <a:p>
            <a:pPr lvl="2" fontAlgn="base"/>
            <a:r>
              <a:rPr lang="ko-KR" altLang="en-US" dirty="0"/>
              <a:t>음향 장치의 볼륨</a:t>
            </a:r>
            <a:endParaRPr lang="en-US" altLang="ko-KR" dirty="0"/>
          </a:p>
          <a:p>
            <a:pPr lvl="2" fontAlgn="base"/>
            <a:r>
              <a:rPr lang="ko-KR" altLang="en-US" dirty="0"/>
              <a:t>조명 밝기 조절 장치 등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6" name="AutoShape 2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631448" y="43987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24" y="1441857"/>
            <a:ext cx="1832511" cy="20703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379" y="1563098"/>
            <a:ext cx="5172474" cy="25256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556" y="1563098"/>
            <a:ext cx="1114844" cy="1647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1248" y="3047486"/>
            <a:ext cx="47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VCC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5V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9575" y="3047487"/>
            <a:ext cx="530915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GND</a:t>
            </a:r>
          </a:p>
          <a:p>
            <a:pPr algn="ctr">
              <a:lnSpc>
                <a:spcPts val="12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r>
              <a:rPr lang="en-US" altLang="ko-KR" sz="1400" b="1" dirty="0">
                <a:solidFill>
                  <a:srgbClr val="FF0000"/>
                </a:solidFill>
              </a:rPr>
              <a:t>V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8250" y="3076645"/>
            <a:ext cx="492443" cy="400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신호</a:t>
            </a:r>
            <a:endParaRPr lang="en-US" altLang="ko-KR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200"/>
              </a:lnSpc>
            </a:pPr>
            <a:r>
              <a:rPr lang="ko-KR" altLang="en-US" sz="1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출력</a:t>
            </a:r>
            <a:endParaRPr lang="ko-KR" altLang="en-US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301627" y="823876"/>
            <a:ext cx="11430298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아날로그 핀에서 읽어 낸 값</a:t>
            </a:r>
            <a:r>
              <a:rPr lang="en-US" altLang="ko-KR" dirty="0"/>
              <a:t>(0~1023)</a:t>
            </a:r>
            <a:r>
              <a:rPr lang="ko-KR" altLang="en-US" dirty="0"/>
              <a:t>을 전압</a:t>
            </a:r>
            <a:r>
              <a:rPr lang="en-US" altLang="ko-KR" dirty="0"/>
              <a:t>(0~5V)</a:t>
            </a:r>
            <a:r>
              <a:rPr lang="ko-KR" altLang="en-US" dirty="0"/>
              <a:t>으로 변경하기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smtClean="0"/>
              <a:t>가변 저항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분압기</a:t>
            </a:r>
            <a:r>
              <a:rPr lang="en-US" altLang="ko-KR" dirty="0" smtClean="0"/>
              <a:t>),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아날로그 입력 값을 전압으로 변환하여 시리얼모니터에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00204" y="92005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전압 측정하기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9610" y="414269"/>
            <a:ext cx="7886700" cy="687497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1)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820" y="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638300"/>
            <a:ext cx="10677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982" y="526013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2)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285" y="1995032"/>
            <a:ext cx="3347926" cy="3108009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722" y="2273069"/>
            <a:ext cx="5052870" cy="3689973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15838" y="1329606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아날로그 핀에서 읽어 값 읽어내기</a:t>
            </a:r>
            <a:r>
              <a:rPr lang="en-US" altLang="ko-KR" dirty="0"/>
              <a:t>(0~1023)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62182" y="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56" y="1329393"/>
            <a:ext cx="5851799" cy="4258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96" y="3170741"/>
            <a:ext cx="3779187" cy="2919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442496" y="398024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전압으로 변환하여 출력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199569" y="2163693"/>
                <a:ext cx="2916696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전압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ko-KR" altLang="en-US" dirty="0"/>
                  <a:t>아날로그 핀값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569" y="2163693"/>
                <a:ext cx="2916696" cy="397353"/>
              </a:xfrm>
              <a:prstGeom prst="rect">
                <a:avLst/>
              </a:prstGeom>
              <a:blipFill>
                <a:blip r:embed="rId4"/>
                <a:stretch>
                  <a:fillRect l="-3556" t="-7692" r="-4393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0590" y="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전압 측정하기</a:t>
            </a:r>
          </a:p>
        </p:txBody>
      </p: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687" y="369333"/>
            <a:ext cx="7886700" cy="673099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3.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출력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152650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9330" y="1268816"/>
            <a:ext cx="11564135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err="1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MCU(Micro Controller Unit)</a:t>
            </a:r>
            <a:endParaRPr lang="en-US" altLang="ko-KR" dirty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0V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5V</a:t>
            </a:r>
            <a:r>
              <a:rPr lang="ko-KR" altLang="en-US" dirty="0">
                <a:latin typeface="+mj-ea"/>
                <a:ea typeface="+mj-ea"/>
              </a:rPr>
              <a:t>만 인식 가능</a:t>
            </a:r>
            <a:endParaRPr lang="en-US" altLang="ko-KR" dirty="0">
              <a:latin typeface="+mj-ea"/>
              <a:ea typeface="+mj-ea"/>
            </a:endParaRPr>
          </a:p>
          <a:p>
            <a:pPr lvl="1" fontAlgn="base"/>
            <a:r>
              <a:rPr lang="ko-KR" altLang="en-US" dirty="0">
                <a:latin typeface="+mj-ea"/>
                <a:ea typeface="+mj-ea"/>
              </a:rPr>
              <a:t>아날로그 값을 만들어 낼 수 없음</a:t>
            </a:r>
            <a:endParaRPr lang="en-US" altLang="ko-KR" dirty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PWM(Pulse Width Modulation</a:t>
            </a:r>
            <a:r>
              <a:rPr lang="en-US" altLang="ko-KR" dirty="0">
                <a:latin typeface="+mj-ea"/>
                <a:ea typeface="+mj-ea"/>
              </a:rPr>
              <a:t>) : </a:t>
            </a:r>
            <a:r>
              <a:rPr lang="ko-KR" altLang="en-US" dirty="0">
                <a:latin typeface="+mj-ea"/>
                <a:ea typeface="+mj-ea"/>
              </a:rPr>
              <a:t>디지털값으로 아날로그값과 유사하게 변조</a:t>
            </a:r>
            <a:endParaRPr lang="en-US" altLang="ko-KR" dirty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PWM</a:t>
            </a:r>
            <a:r>
              <a:rPr lang="ko-KR" altLang="en-US" dirty="0">
                <a:latin typeface="+mj-ea"/>
                <a:ea typeface="+mj-ea"/>
              </a:rPr>
              <a:t>이 가능한 디지털 핀</a:t>
            </a:r>
            <a:r>
              <a:rPr lang="en-US" altLang="ko-KR" dirty="0">
                <a:latin typeface="+mj-ea"/>
                <a:ea typeface="+mj-ea"/>
              </a:rPr>
              <a:t>(“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~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기호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 fontAlgn="base"/>
            <a:r>
              <a:rPr lang="en-US" altLang="ko-KR" sz="2400" dirty="0">
                <a:latin typeface="+mj-ea"/>
                <a:ea typeface="+mj-ea"/>
              </a:rPr>
              <a:t>3</a:t>
            </a:r>
            <a:r>
              <a:rPr lang="en-US" altLang="ko-KR" sz="2400" dirty="0">
                <a:latin typeface="+mj-ea"/>
                <a:ea typeface="+mj-ea"/>
              </a:rPr>
              <a:t>, 5, 6, 9 ,10, </a:t>
            </a:r>
            <a:r>
              <a:rPr lang="en-US" altLang="ko-KR" sz="2400" dirty="0">
                <a:latin typeface="+mj-ea"/>
                <a:ea typeface="+mj-ea"/>
              </a:rPr>
              <a:t>11</a:t>
            </a:r>
          </a:p>
          <a:p>
            <a:pPr lvl="1" fontAlgn="base"/>
            <a:r>
              <a:rPr lang="ko-KR" altLang="en-US" dirty="0">
                <a:latin typeface="+mj-ea"/>
                <a:ea typeface="+mj-ea"/>
              </a:rPr>
              <a:t>이 핀들이 값을 </a:t>
            </a:r>
            <a:r>
              <a:rPr lang="ko-KR" altLang="ko-KR" dirty="0">
                <a:latin typeface="+mj-ea"/>
                <a:ea typeface="+mj-ea"/>
              </a:rPr>
              <a:t>256 </a:t>
            </a:r>
            <a:r>
              <a:rPr lang="ko-KR" altLang="ko-KR" dirty="0">
                <a:latin typeface="+mj-ea"/>
                <a:ea typeface="+mj-ea"/>
              </a:rPr>
              <a:t>단계로 </a:t>
            </a:r>
            <a:r>
              <a:rPr lang="ko-KR" altLang="ko-KR" dirty="0">
                <a:latin typeface="+mj-ea"/>
                <a:ea typeface="+mj-ea"/>
              </a:rPr>
              <a:t>구분</a:t>
            </a:r>
            <a:r>
              <a:rPr lang="ko-KR" altLang="en-US" dirty="0">
                <a:latin typeface="+mj-ea"/>
                <a:ea typeface="+mj-ea"/>
              </a:rPr>
              <a:t>하여</a:t>
            </a:r>
            <a:r>
              <a:rPr lang="ko-KR" altLang="ko-KR" dirty="0">
                <a:latin typeface="+mj-ea"/>
                <a:ea typeface="+mj-ea"/>
              </a:rPr>
              <a:t> 출력(0~255)</a:t>
            </a:r>
            <a:endParaRPr lang="en-US" altLang="ko-KR" dirty="0">
              <a:latin typeface="+mj-ea"/>
              <a:ea typeface="+mj-ea"/>
            </a:endParaRPr>
          </a:p>
          <a:p>
            <a:pPr fontAlgn="base"/>
            <a:r>
              <a:rPr lang="ko-KR" altLang="en-US" dirty="0" err="1">
                <a:latin typeface="+mj-ea"/>
                <a:ea typeface="+mj-ea"/>
              </a:rPr>
              <a:t>아두이노는</a:t>
            </a:r>
            <a:r>
              <a:rPr lang="ko-KR" altLang="en-US" dirty="0">
                <a:latin typeface="+mj-ea"/>
                <a:ea typeface="+mj-ea"/>
              </a:rPr>
              <a:t> 아날로그 값을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ADC</a:t>
            </a:r>
            <a:r>
              <a:rPr lang="ko-KR" altLang="en-US" dirty="0">
                <a:latin typeface="+mj-ea"/>
                <a:ea typeface="+mj-ea"/>
              </a:rPr>
              <a:t>을 통해 디지털신호로 변환하고 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PWM</a:t>
            </a:r>
            <a:r>
              <a:rPr lang="en-US" altLang="ko-KR" dirty="0" smtClean="0">
                <a:latin typeface="+mj-ea"/>
                <a:ea typeface="+mj-ea"/>
              </a:rPr>
              <a:t>(Pulse Width Modulation : </a:t>
            </a:r>
            <a:r>
              <a:rPr lang="ko-KR" altLang="en-US" dirty="0" smtClean="0">
                <a:latin typeface="+mj-ea"/>
                <a:ea typeface="+mj-ea"/>
              </a:rPr>
              <a:t>펄스 폭 변조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r>
              <a:rPr lang="ko-KR" altLang="en-US" dirty="0" smtClean="0">
                <a:latin typeface="+mj-ea"/>
                <a:ea typeface="+mj-ea"/>
              </a:rPr>
              <a:t>으로 </a:t>
            </a:r>
            <a:r>
              <a:rPr lang="ko-KR" altLang="en-US" dirty="0">
                <a:latin typeface="+mj-ea"/>
                <a:ea typeface="+mj-ea"/>
              </a:rPr>
              <a:t>아날로그 출력과 유사하게 출력한다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ko-KR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687" y="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</p:spTree>
    <p:extLst>
      <p:ext uri="{BB962C8B-B14F-4D97-AF65-F5344CB8AC3E}">
        <p14:creationId xmlns:p14="http://schemas.microsoft.com/office/powerpoint/2010/main" val="3949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9819" y="481859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619" y="1271755"/>
            <a:ext cx="11097523" cy="5225601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>
                <a:latin typeface="+mj-ea"/>
              </a:rPr>
              <a:t>PWM(</a:t>
            </a:r>
            <a:r>
              <a:rPr lang="en-US" altLang="ko-KR" b="1" dirty="0">
                <a:solidFill>
                  <a:srgbClr val="0000FF"/>
                </a:solidFill>
                <a:latin typeface="+mj-ea"/>
              </a:rPr>
              <a:t>P</a:t>
            </a:r>
            <a:r>
              <a:rPr lang="en-US" altLang="ko-KR" dirty="0">
                <a:latin typeface="+mj-ea"/>
              </a:rPr>
              <a:t>ulse </a:t>
            </a:r>
            <a:r>
              <a:rPr lang="en-US" altLang="ko-KR" b="1" dirty="0">
                <a:solidFill>
                  <a:srgbClr val="0000FF"/>
                </a:solidFill>
                <a:latin typeface="+mj-ea"/>
              </a:rPr>
              <a:t>W</a:t>
            </a:r>
            <a:r>
              <a:rPr lang="en-US" altLang="ko-KR" dirty="0">
                <a:latin typeface="+mj-ea"/>
              </a:rPr>
              <a:t>idth </a:t>
            </a:r>
            <a:r>
              <a:rPr lang="en-US" altLang="ko-KR" b="1" dirty="0">
                <a:solidFill>
                  <a:srgbClr val="0000FF"/>
                </a:solidFill>
                <a:latin typeface="+mj-ea"/>
              </a:rPr>
              <a:t>M</a:t>
            </a:r>
            <a:r>
              <a:rPr lang="en-US" altLang="ko-KR" dirty="0">
                <a:latin typeface="+mj-ea"/>
              </a:rPr>
              <a:t>odulation)</a:t>
            </a:r>
          </a:p>
          <a:p>
            <a:pPr lvl="1" fontAlgn="base"/>
            <a:r>
              <a:rPr lang="ko-KR" altLang="en-US" dirty="0" smtClean="0">
                <a:latin typeface="+mj-ea"/>
              </a:rPr>
              <a:t>펄스 </a:t>
            </a:r>
            <a:r>
              <a:rPr lang="ko-KR" altLang="en-US" dirty="0">
                <a:latin typeface="+mj-ea"/>
              </a:rPr>
              <a:t>폭을 컨트롤 하는 주기 </a:t>
            </a:r>
            <a:r>
              <a:rPr lang="ko-KR" altLang="en-US" dirty="0" smtClean="0">
                <a:latin typeface="+mj-ea"/>
              </a:rPr>
              <a:t>제어방법</a:t>
            </a:r>
            <a:endParaRPr lang="en-US" altLang="ko-KR" dirty="0" smtClean="0">
              <a:latin typeface="+mj-ea"/>
            </a:endParaRPr>
          </a:p>
          <a:p>
            <a:pPr lvl="1" fontAlgn="base"/>
            <a:r>
              <a:rPr lang="ko-KR" altLang="en-US" dirty="0" err="1">
                <a:latin typeface="+mj-ea"/>
              </a:rPr>
              <a:t>사각파의</a:t>
            </a:r>
            <a:r>
              <a:rPr lang="ko-KR" altLang="en-US" dirty="0">
                <a:latin typeface="+mj-ea"/>
              </a:rPr>
              <a:t> 출력으로 아날로그 </a:t>
            </a:r>
            <a:r>
              <a:rPr lang="ko-KR" altLang="en-US" dirty="0" smtClean="0">
                <a:latin typeface="+mj-ea"/>
              </a:rPr>
              <a:t>값과 유사하게 </a:t>
            </a:r>
            <a:r>
              <a:rPr lang="en-US" altLang="ko-KR" dirty="0" smtClean="0">
                <a:latin typeface="+mj-ea"/>
              </a:rPr>
              <a:t>0V</a:t>
            </a:r>
            <a:r>
              <a:rPr lang="ko-KR" altLang="en-US" dirty="0" smtClean="0">
                <a:latin typeface="+mj-ea"/>
              </a:rPr>
              <a:t>와 </a:t>
            </a:r>
            <a:r>
              <a:rPr lang="en-US" altLang="ko-KR" dirty="0" smtClean="0">
                <a:latin typeface="+mj-ea"/>
              </a:rPr>
              <a:t>5V</a:t>
            </a:r>
            <a:r>
              <a:rPr lang="ko-KR" altLang="en-US" dirty="0" smtClean="0">
                <a:latin typeface="+mj-ea"/>
              </a:rPr>
              <a:t>사이의 값을 출력</a:t>
            </a:r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lvl="1" fontAlgn="base"/>
            <a:endParaRPr lang="en-US" altLang="ko-KR" dirty="0" smtClean="0">
              <a:latin typeface="+mj-ea"/>
            </a:endParaRPr>
          </a:p>
          <a:p>
            <a:pPr lvl="1" fontAlgn="base"/>
            <a:endParaRPr lang="en-US" altLang="ko-KR" dirty="0">
              <a:latin typeface="+mj-ea"/>
            </a:endParaRPr>
          </a:p>
          <a:p>
            <a:pPr marL="457200" lvl="1" indent="0" fontAlgn="base">
              <a:buNone/>
            </a:pPr>
            <a:endParaRPr lang="en-US" altLang="ko-KR" dirty="0" smtClean="0">
              <a:latin typeface="+mj-ea"/>
            </a:endParaRPr>
          </a:p>
          <a:p>
            <a:pPr marL="457200" lvl="1" indent="0" fontAlgn="base">
              <a:buNone/>
            </a:pPr>
            <a:endParaRPr lang="en-US" altLang="ko-KR" dirty="0">
              <a:latin typeface="+mj-ea"/>
            </a:endParaRPr>
          </a:p>
          <a:p>
            <a:pPr lvl="2" fontAlgn="base"/>
            <a:r>
              <a:rPr lang="en-US" altLang="ko-KR" sz="1600" dirty="0">
                <a:latin typeface="+mj-ea"/>
              </a:rPr>
              <a:t>d</a:t>
            </a:r>
            <a:r>
              <a:rPr lang="en-US" altLang="ko-KR" sz="1600" dirty="0">
                <a:latin typeface="+mj-ea"/>
              </a:rPr>
              <a:t>uty cycle: </a:t>
            </a:r>
            <a:r>
              <a:rPr lang="ko-KR" altLang="en-US" sz="1600" dirty="0">
                <a:latin typeface="+mj-ea"/>
              </a:rPr>
              <a:t>한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주기 내에서 </a:t>
            </a:r>
            <a:r>
              <a:rPr lang="en-US" altLang="ko-KR" sz="1600" dirty="0">
                <a:latin typeface="+mj-ea"/>
              </a:rPr>
              <a:t>HIGH </a:t>
            </a:r>
            <a:r>
              <a:rPr lang="ko-KR" altLang="en-US" sz="1600" dirty="0">
                <a:latin typeface="+mj-ea"/>
              </a:rPr>
              <a:t>가 차지하는 비율</a:t>
            </a:r>
            <a:endParaRPr lang="en-US" altLang="ko-KR" sz="1600" dirty="0">
              <a:latin typeface="+mj-ea"/>
            </a:endParaRPr>
          </a:p>
          <a:p>
            <a:pPr lvl="2" fontAlgn="base"/>
            <a:endParaRPr lang="en-US" altLang="ko-KR" b="1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993212" y="3063648"/>
            <a:ext cx="4105275" cy="1922983"/>
            <a:chOff x="2177241" y="3046534"/>
            <a:chExt cx="4105275" cy="19229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241" y="3359792"/>
              <a:ext cx="4105275" cy="1609725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2640152" y="3241821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626854" y="3359792"/>
              <a:ext cx="1088623" cy="0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718761" y="3259078"/>
              <a:ext cx="0" cy="313577"/>
            </a:xfrm>
            <a:prstGeom prst="line">
              <a:avLst/>
            </a:prstGeom>
            <a:ln w="19050">
              <a:solidFill>
                <a:srgbClr val="144A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92837" y="4161686"/>
              <a:ext cx="950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144AEB"/>
                  </a:solidFill>
                </a:rPr>
                <a:t>Duty cycle</a:t>
              </a:r>
            </a:p>
            <a:p>
              <a:pPr algn="ctr"/>
              <a:r>
                <a:rPr lang="en-US" altLang="ko-KR" sz="1400" b="1" dirty="0">
                  <a:solidFill>
                    <a:srgbClr val="144AEB"/>
                  </a:solidFill>
                </a:rPr>
                <a:t>(%)</a:t>
              </a:r>
              <a:endParaRPr lang="ko-KR" altLang="en-US" sz="1400" b="1" dirty="0">
                <a:solidFill>
                  <a:srgbClr val="144AEB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7999" y="304653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144AEB"/>
                  </a:solidFill>
                </a:rPr>
                <a:t>주기</a:t>
              </a:r>
              <a:endParaRPr lang="ko-KR" altLang="en-US" sz="1600" b="1" dirty="0">
                <a:solidFill>
                  <a:srgbClr val="144AEB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626854" y="4064282"/>
              <a:ext cx="550603" cy="166"/>
            </a:xfrm>
            <a:prstGeom prst="straightConnector1">
              <a:avLst/>
            </a:prstGeom>
            <a:ln w="28575" cap="flat" cmpd="sng" algn="ctr">
              <a:solidFill>
                <a:schemeClr val="accent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39819" y="11252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8208" y="329551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전압</a:t>
            </a:r>
            <a:r>
              <a:rPr lang="en-US" altLang="ko-KR" sz="1200" dirty="0"/>
              <a:t>(V)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104809" y="4040300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</a:t>
            </a:r>
            <a:r>
              <a:rPr lang="en-US" altLang="ko-KR" sz="1200" dirty="0"/>
              <a:t>(t)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6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686" y="369333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출력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01487" y="919997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93668" y="1164866"/>
            <a:ext cx="11122032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PWM(Pulse Width Modulation</a:t>
            </a:r>
            <a:r>
              <a:rPr lang="en-US" altLang="ko-KR" b="1" dirty="0"/>
              <a:t>) : </a:t>
            </a:r>
            <a:r>
              <a:rPr lang="ko-KR" altLang="en-US" b="1" dirty="0"/>
              <a:t>펄스 폭 변조</a:t>
            </a:r>
            <a:endParaRPr lang="en-US" altLang="ko-KR" b="1" dirty="0"/>
          </a:p>
          <a:p>
            <a:pPr lvl="1" fontAlgn="base"/>
            <a:r>
              <a:rPr lang="ko-KR" altLang="en-US" dirty="0"/>
              <a:t>디지털 신호를</a:t>
            </a:r>
            <a:r>
              <a:rPr lang="ko-KR" altLang="en-US" dirty="0"/>
              <a:t> 아날로그 회로처럼 </a:t>
            </a:r>
            <a:r>
              <a:rPr lang="ko-KR" altLang="en-US" dirty="0"/>
              <a:t>제어하여 다양한 값으로 출력하는 방법</a:t>
            </a:r>
            <a:endParaRPr lang="en-US" altLang="ko-KR" dirty="0"/>
          </a:p>
          <a:p>
            <a:pPr marL="457200" lvl="1" indent="0" fontAlgn="base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6686" y="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86" y="2425542"/>
            <a:ext cx="4611035" cy="4191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0113" y="5225067"/>
            <a:ext cx="426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9900"/>
                </a:solidFill>
              </a:rPr>
              <a:t>펄스의 평균값으로 다양한 값 표현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342" y="1"/>
            <a:ext cx="11242414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7419" y="1136884"/>
            <a:ext cx="9765102" cy="553122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아날로그</a:t>
            </a:r>
            <a:r>
              <a:rPr lang="en-US" altLang="ko-KR" dirty="0" smtClean="0"/>
              <a:t>(Analog)</a:t>
            </a:r>
            <a:r>
              <a:rPr lang="ko-KR" altLang="en-US" dirty="0" smtClean="0"/>
              <a:t> </a:t>
            </a:r>
            <a:r>
              <a:rPr lang="en-US" altLang="ko-KR" dirty="0"/>
              <a:t>vs </a:t>
            </a:r>
            <a:r>
              <a:rPr lang="ko-KR" altLang="en-US" dirty="0" smtClean="0"/>
              <a:t>디지</a:t>
            </a:r>
            <a:r>
              <a:rPr lang="ko-KR" altLang="en-US" dirty="0"/>
              <a:t>털</a:t>
            </a:r>
            <a:r>
              <a:rPr lang="en-US" altLang="ko-KR" dirty="0" smtClean="0"/>
              <a:t>(digital)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아날로그 입력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가변저항</a:t>
            </a:r>
            <a:r>
              <a:rPr lang="en-US" altLang="ko-KR" dirty="0"/>
              <a:t>(Potentiometer)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아날로그 </a:t>
            </a:r>
            <a:r>
              <a:rPr lang="ko-KR" altLang="en-US" dirty="0" smtClean="0"/>
              <a:t>입력 실습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전압 </a:t>
            </a:r>
            <a:r>
              <a:rPr lang="ko-KR" altLang="en-US" dirty="0" smtClean="0"/>
              <a:t>측정하기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아날로그 출력(</a:t>
            </a:r>
            <a:r>
              <a:rPr lang="en-US" altLang="ko-KR" dirty="0" smtClean="0"/>
              <a:t>PWM)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조도센서</a:t>
            </a:r>
            <a:r>
              <a:rPr lang="en-US" altLang="ko-KR" dirty="0" smtClean="0"/>
              <a:t>(</a:t>
            </a:r>
            <a:r>
              <a:rPr lang="en-US" altLang="ko-KR" dirty="0" smtClean="0"/>
              <a:t>CDS: photo resistor)</a:t>
            </a:r>
            <a:r>
              <a:rPr lang="ko-KR" altLang="en-US" dirty="0" smtClean="0"/>
              <a:t>의 이해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아날로그 입출력 실습</a:t>
            </a:r>
            <a:endParaRPr lang="en-US" altLang="ko-KR" dirty="0" smtClean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2: </a:t>
            </a:r>
            <a:r>
              <a:rPr lang="ko-KR" altLang="en-US" dirty="0" err="1" smtClean="0"/>
              <a:t>가변저항을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제어하기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60000"/>
              </a:lnSpc>
              <a:spcBef>
                <a:spcPts val="0"/>
              </a:spcBef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3: </a:t>
            </a:r>
            <a:r>
              <a:rPr lang="ko-KR" altLang="en-US" dirty="0" err="1" smtClean="0"/>
              <a:t>조도센서를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제어하기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29" y="1449926"/>
            <a:ext cx="6881641" cy="540807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4916736" y="2783749"/>
            <a:ext cx="1906160" cy="869576"/>
          </a:xfrm>
          <a:prstGeom prst="roundRect">
            <a:avLst/>
          </a:prstGeom>
          <a:solidFill>
            <a:srgbClr val="FFFF00">
              <a:alpha val="40000"/>
            </a:srgbClr>
          </a:solidFill>
          <a:ln w="762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21510" y="241009"/>
            <a:ext cx="1038068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base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PWM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기능을 가진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핀 </a:t>
            </a:r>
            <a:r>
              <a:rPr lang="en-US" altLang="ko-KR" sz="2800" b="1" dirty="0">
                <a:latin typeface="+mn-ea"/>
              </a:rPr>
              <a:t>: </a:t>
            </a: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디지털핀에서 </a:t>
            </a:r>
            <a:r>
              <a:rPr lang="en-US" altLang="ko-KR" sz="2000" dirty="0">
                <a:latin typeface="+mn-ea"/>
              </a:rPr>
              <a:t>“~“ </a:t>
            </a:r>
            <a:r>
              <a:rPr lang="ko-KR" altLang="en-US" sz="2000" dirty="0">
                <a:latin typeface="+mn-ea"/>
              </a:rPr>
              <a:t>기호가 있는 핀</a:t>
            </a:r>
            <a:endParaRPr lang="en-US" altLang="ko-KR" sz="2000" dirty="0">
              <a:latin typeface="+mn-ea"/>
            </a:endParaRPr>
          </a:p>
          <a:p>
            <a:pPr marL="800100" lvl="2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3, 5, 6, 9 ,10, 11(6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개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3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625774" y="766701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analogWrite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>
                <a:latin typeface="+mj-ea"/>
              </a:rPr>
              <a:t>pin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i="1" dirty="0">
                <a:latin typeface="+mj-ea"/>
              </a:rPr>
              <a:t>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25774" y="1780102"/>
            <a:ext cx="78867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PWM </a:t>
            </a:r>
            <a:r>
              <a:rPr lang="ko-KR" altLang="en-US" dirty="0"/>
              <a:t>파형을 </a:t>
            </a:r>
            <a:r>
              <a:rPr lang="ko-KR" altLang="en-US" dirty="0"/>
              <a:t>만듦</a:t>
            </a:r>
            <a:endParaRPr lang="en-US" altLang="ko-KR" dirty="0"/>
          </a:p>
          <a:p>
            <a:pPr lvl="1"/>
            <a:r>
              <a:rPr lang="en-US" altLang="ko-KR" dirty="0"/>
              <a:t>pin : PWM </a:t>
            </a:r>
            <a:r>
              <a:rPr lang="ko-KR" altLang="en-US" dirty="0"/>
              <a:t>파형이 출력될 핀 번호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출력할 파형의 세기</a:t>
            </a:r>
            <a:endParaRPr lang="en-US" altLang="ko-KR" dirty="0"/>
          </a:p>
          <a:p>
            <a:pPr lvl="2"/>
            <a:r>
              <a:rPr lang="en-US" altLang="ko-KR" dirty="0"/>
              <a:t>duty cycle</a:t>
            </a:r>
            <a:r>
              <a:rPr lang="ko-KR" altLang="en-US" dirty="0"/>
              <a:t>을 나타내는  </a:t>
            </a:r>
            <a:r>
              <a:rPr lang="en-US" altLang="ko-KR" dirty="0"/>
              <a:t>0~255</a:t>
            </a:r>
            <a:r>
              <a:rPr lang="ko-KR" altLang="en-US" dirty="0"/>
              <a:t>사이 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0%</a:t>
            </a:r>
            <a:r>
              <a:rPr lang="ko-KR" altLang="en-US" dirty="0"/>
              <a:t>를</a:t>
            </a:r>
            <a:r>
              <a:rPr lang="en-US" altLang="ko-KR" dirty="0"/>
              <a:t> 255</a:t>
            </a:r>
            <a:r>
              <a:rPr lang="ko-KR" altLang="en-US" dirty="0"/>
              <a:t>는</a:t>
            </a:r>
            <a:r>
              <a:rPr lang="en-US" altLang="ko-KR" dirty="0"/>
              <a:t> 100%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의미</a:t>
            </a:r>
            <a:endParaRPr lang="en-US" altLang="ko-KR" dirty="0"/>
          </a:p>
          <a:p>
            <a:r>
              <a:rPr lang="ko-KR" altLang="en-US" dirty="0"/>
              <a:t>출력 핀으로 설정할 필요 없음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99537" y="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178" y="4462064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value = 100;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(3, value);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8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99895" y="812655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map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sz="2800" dirty="0">
                <a:latin typeface="+mj-ea"/>
              </a:rPr>
              <a:t>value, </a:t>
            </a:r>
            <a:r>
              <a:rPr lang="en-US" altLang="ko-KR" sz="2800" dirty="0" err="1">
                <a:latin typeface="+mj-ea"/>
              </a:rPr>
              <a:t>fromLow</a:t>
            </a:r>
            <a:r>
              <a:rPr lang="en-US" altLang="ko-KR" sz="2800" dirty="0">
                <a:latin typeface="+mj-ea"/>
              </a:rPr>
              <a:t>, </a:t>
            </a:r>
            <a:r>
              <a:rPr lang="en-US" altLang="ko-KR" sz="2800" dirty="0" err="1">
                <a:latin typeface="+mj-ea"/>
              </a:rPr>
              <a:t>fromHigh</a:t>
            </a:r>
            <a:r>
              <a:rPr lang="en-US" altLang="ko-KR" sz="2800" dirty="0">
                <a:latin typeface="+mj-ea"/>
              </a:rPr>
              <a:t>, </a:t>
            </a:r>
            <a:r>
              <a:rPr lang="en-US" altLang="ko-KR" sz="2800" dirty="0" err="1">
                <a:latin typeface="+mj-ea"/>
              </a:rPr>
              <a:t>toLow</a:t>
            </a:r>
            <a:r>
              <a:rPr lang="en-US" altLang="ko-KR" sz="2800" dirty="0">
                <a:latin typeface="+mj-ea"/>
              </a:rPr>
              <a:t>, </a:t>
            </a:r>
            <a:r>
              <a:rPr lang="en-US" altLang="ko-KR" sz="2800" dirty="0" err="1">
                <a:latin typeface="+mj-ea"/>
              </a:rPr>
              <a:t>toHigh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9421" y="1642905"/>
            <a:ext cx="7886700" cy="3248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한 범위에서 다른 범위로 </a:t>
            </a:r>
            <a:r>
              <a:rPr lang="ko-KR" altLang="en-US" dirty="0"/>
              <a:t>값</a:t>
            </a:r>
            <a:r>
              <a:rPr lang="ko-KR" altLang="en-US" dirty="0"/>
              <a:t>을</a:t>
            </a:r>
            <a:r>
              <a:rPr lang="ko-KR" altLang="en-US" dirty="0"/>
              <a:t> 매핑</a:t>
            </a:r>
            <a:endParaRPr lang="en-US" altLang="ko-KR" dirty="0"/>
          </a:p>
          <a:p>
            <a:r>
              <a:rPr lang="ko-KR" altLang="en-US" b="1" dirty="0" err="1">
                <a:solidFill>
                  <a:srgbClr val="0000FF"/>
                </a:solidFill>
              </a:rPr>
              <a:t>정수값</a:t>
            </a:r>
            <a:r>
              <a:rPr lang="ko-KR" altLang="en-US" dirty="0" err="1"/>
              <a:t>만을</a:t>
            </a:r>
            <a:r>
              <a:rPr lang="ko-KR" altLang="en-US" dirty="0"/>
              <a:t> 사용함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변환시킬 값</a:t>
            </a:r>
            <a:endParaRPr lang="en-US" altLang="ko-KR" dirty="0"/>
          </a:p>
          <a:p>
            <a:pPr lvl="1"/>
            <a:r>
              <a:rPr lang="en-US" altLang="ko-KR" dirty="0" err="1"/>
              <a:t>fromLow</a:t>
            </a:r>
            <a:r>
              <a:rPr lang="en-US" altLang="ko-KR" dirty="0"/>
              <a:t> : 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하한값</a:t>
            </a:r>
            <a:endParaRPr lang="en-US" altLang="ko-KR" dirty="0"/>
          </a:p>
          <a:p>
            <a:pPr lvl="1"/>
            <a:r>
              <a:rPr lang="en-US" altLang="ko-KR" dirty="0" err="1"/>
              <a:t>fromHigh</a:t>
            </a:r>
            <a:r>
              <a:rPr lang="en-US" altLang="ko-KR" dirty="0"/>
              <a:t> 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상한값</a:t>
            </a:r>
            <a:endParaRPr lang="en-US" altLang="ko-KR" dirty="0"/>
          </a:p>
          <a:p>
            <a:pPr lvl="1"/>
            <a:r>
              <a:rPr lang="en-US" altLang="ko-KR" dirty="0" err="1"/>
              <a:t>toLow</a:t>
            </a:r>
            <a:r>
              <a:rPr lang="en-US" altLang="ko-KR" dirty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하한값</a:t>
            </a:r>
            <a:endParaRPr lang="en-US" altLang="ko-KR" dirty="0"/>
          </a:p>
          <a:p>
            <a:pPr lvl="1"/>
            <a:r>
              <a:rPr lang="en-US" altLang="ko-KR" dirty="0" err="1"/>
              <a:t>toHigh</a:t>
            </a:r>
            <a:r>
              <a:rPr lang="en-US" altLang="ko-KR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값의</a:t>
            </a:r>
            <a:r>
              <a:rPr lang="en-US" altLang="ko-KR" dirty="0"/>
              <a:t> </a:t>
            </a:r>
            <a:r>
              <a:rPr lang="ko-KR" altLang="en-US" dirty="0"/>
              <a:t>현재 범위의 </a:t>
            </a:r>
            <a:r>
              <a:rPr lang="ko-KR" altLang="en-US" dirty="0" err="1"/>
              <a:t>상한값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658" y="9771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421" y="5028573"/>
            <a:ext cx="794613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(0);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map(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0, 1023, 0, 255);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77671" y="910140"/>
            <a:ext cx="10947219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 smtClean="0"/>
              <a:t>가변저항</a:t>
            </a:r>
            <a:r>
              <a:rPr lang="en-US" altLang="ko-KR" dirty="0" smtClean="0"/>
              <a:t>(Potentiometer)</a:t>
            </a:r>
            <a:r>
              <a:rPr lang="ko-KR" altLang="en-US" dirty="0" smtClean="0"/>
              <a:t>을 </a:t>
            </a:r>
            <a:r>
              <a:rPr lang="ko-KR" altLang="en-US" dirty="0"/>
              <a:t>사용하여 </a:t>
            </a:r>
            <a:r>
              <a:rPr lang="en-US" altLang="ko-KR" dirty="0"/>
              <a:t>LED </a:t>
            </a:r>
            <a:r>
              <a:rPr lang="ko-KR" altLang="en-US" dirty="0"/>
              <a:t>밝기를 변화시키기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/>
              <a:t>가변저항</a:t>
            </a:r>
            <a:r>
              <a:rPr lang="en-US" altLang="ko-KR" dirty="0"/>
              <a:t>, </a:t>
            </a:r>
            <a:r>
              <a:rPr lang="en-US" altLang="ko-KR" dirty="0"/>
              <a:t>LED, 220</a:t>
            </a:r>
            <a:r>
              <a:rPr lang="el-GR" altLang="ko-KR" dirty="0"/>
              <a:t>Ω</a:t>
            </a:r>
            <a:r>
              <a:rPr lang="ko-KR" altLang="en-US" dirty="0"/>
              <a:t> 저항</a:t>
            </a:r>
            <a:r>
              <a:rPr lang="en-US" altLang="ko-KR" dirty="0"/>
              <a:t>,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가변저항에</a:t>
            </a:r>
            <a:r>
              <a:rPr lang="ko-KR" altLang="en-US" dirty="0"/>
              <a:t> 따른 값</a:t>
            </a:r>
            <a:r>
              <a:rPr lang="en-US" altLang="ko-KR" dirty="0"/>
              <a:t>(0~1023)</a:t>
            </a:r>
            <a:r>
              <a:rPr lang="ko-KR" altLang="en-US" dirty="0"/>
              <a:t>을 읽어 </a:t>
            </a:r>
            <a:r>
              <a:rPr lang="ko-KR" altLang="en-US" dirty="0" err="1"/>
              <a:t>디지털값</a:t>
            </a:r>
            <a:r>
              <a:rPr lang="en-US" altLang="ko-KR" dirty="0"/>
              <a:t>(</a:t>
            </a:r>
            <a:r>
              <a:rPr lang="en-US" altLang="ko-KR" dirty="0"/>
              <a:t>0~255)</a:t>
            </a:r>
            <a:r>
              <a:rPr lang="ko-KR" altLang="en-US" dirty="0"/>
              <a:t>값으로 변환하여 </a:t>
            </a:r>
            <a:r>
              <a:rPr lang="en-US" altLang="ko-KR" dirty="0"/>
              <a:t>LED</a:t>
            </a:r>
            <a:r>
              <a:rPr lang="ko-KR" altLang="en-US" dirty="0"/>
              <a:t> 밝기 변화를 제어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6829" y="178269"/>
            <a:ext cx="906957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2: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사용하여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LED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밝기 제어하기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52939" y="662256"/>
            <a:ext cx="7886700" cy="687497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1)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2566" y="102234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540443"/>
            <a:ext cx="10039350" cy="5372100"/>
          </a:xfrm>
          <a:prstGeom prst="rect">
            <a:avLst/>
          </a:prstGeom>
        </p:spPr>
      </p:pic>
      <p:sp>
        <p:nvSpPr>
          <p:cNvPr id="8" name="타원형 설명선 7"/>
          <p:cNvSpPr/>
          <p:nvPr/>
        </p:nvSpPr>
        <p:spPr>
          <a:xfrm>
            <a:off x="3589666" y="1063169"/>
            <a:ext cx="1145529" cy="763858"/>
          </a:xfrm>
          <a:prstGeom prst="wedgeEllipseCallout">
            <a:avLst>
              <a:gd name="adj1" fmla="val -5144"/>
              <a:gd name="adj2" fmla="val 99926"/>
            </a:avLst>
          </a:prstGeom>
          <a:solidFill>
            <a:srgbClr val="FBE5D6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PWM</a:t>
            </a:r>
            <a:r>
              <a:rPr lang="ko-KR" altLang="en-US" dirty="0">
                <a:solidFill>
                  <a:schemeClr val="tx1"/>
                </a:solidFill>
              </a:rPr>
              <a:t>핀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67909" y="514806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2)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5" y="1333378"/>
            <a:ext cx="7605364" cy="4035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7072" y="0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02_analogWri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435291" y="270221"/>
            <a:ext cx="3848100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31193" y="162620"/>
            <a:ext cx="501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가변저항을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밝기 제어하기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42030" y="677426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3)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724320" y="1091295"/>
            <a:ext cx="11206011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주위가 어두워지면 가로등 불빛이 켜지 듯 </a:t>
            </a:r>
            <a:r>
              <a:rPr lang="ko-KR" altLang="en-US" dirty="0" err="1" smtClean="0"/>
              <a:t>조도센서</a:t>
            </a:r>
            <a:r>
              <a:rPr lang="en-US" altLang="ko-KR" dirty="0" smtClean="0"/>
              <a:t>(photo resistor)</a:t>
            </a:r>
            <a:r>
              <a:rPr lang="ko-KR" altLang="en-US" dirty="0" smtClean="0"/>
              <a:t>사용하여 </a:t>
            </a:r>
            <a:r>
              <a:rPr lang="en-US" altLang="ko-KR" dirty="0"/>
              <a:t>LED </a:t>
            </a:r>
            <a:r>
              <a:rPr lang="ko-KR" altLang="en-US" dirty="0"/>
              <a:t>밝기를 제어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 err="1"/>
              <a:t>조도센서</a:t>
            </a:r>
            <a:r>
              <a:rPr lang="en-US" altLang="ko-KR" dirty="0"/>
              <a:t>, </a:t>
            </a:r>
            <a:r>
              <a:rPr lang="en-US" altLang="ko-KR" dirty="0"/>
              <a:t>LED, </a:t>
            </a:r>
            <a:r>
              <a:rPr lang="en-US" altLang="ko-KR" dirty="0"/>
              <a:t>10K</a:t>
            </a:r>
            <a:r>
              <a:rPr lang="el-GR" altLang="ko-KR" dirty="0"/>
              <a:t>Ω</a:t>
            </a:r>
            <a:r>
              <a:rPr lang="en-US" altLang="ko-KR" dirty="0"/>
              <a:t>, 220</a:t>
            </a:r>
            <a:r>
              <a:rPr lang="el-GR" altLang="ko-KR" dirty="0"/>
              <a:t>Ω</a:t>
            </a:r>
            <a:r>
              <a:rPr lang="en-US" altLang="ko-KR" dirty="0"/>
              <a:t>, </a:t>
            </a:r>
            <a:r>
              <a:rPr lang="ko-KR" altLang="en-US" dirty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조도센서</a:t>
            </a:r>
            <a:r>
              <a:rPr lang="ko-KR" altLang="en-US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(0~1023)</a:t>
            </a:r>
            <a:r>
              <a:rPr lang="ko-KR" altLang="en-US" dirty="0"/>
              <a:t>을 읽어 </a:t>
            </a:r>
            <a:r>
              <a:rPr lang="ko-KR" altLang="en-US" dirty="0" err="1"/>
              <a:t>디지털값</a:t>
            </a:r>
            <a:r>
              <a:rPr lang="en-US" altLang="ko-KR" dirty="0"/>
              <a:t>(0~255)</a:t>
            </a:r>
            <a:r>
              <a:rPr lang="ko-KR" altLang="en-US" dirty="0"/>
              <a:t>값으로 변환하여 </a:t>
            </a:r>
            <a:r>
              <a:rPr lang="en-US" altLang="ko-KR" dirty="0"/>
              <a:t>LED</a:t>
            </a:r>
            <a:r>
              <a:rPr lang="ko-KR" altLang="en-US" dirty="0"/>
              <a:t>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88697" y="418196"/>
            <a:ext cx="9170893" cy="673099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실습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3: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조도센서를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사용하여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LED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밝기 제어하기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611" y="230028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조도센서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(CDS :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황화카드뮴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5593" y="1025561"/>
            <a:ext cx="10813637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/>
              <a:t>받아들이는 빛의 양에 따라 내부 </a:t>
            </a:r>
            <a:r>
              <a:rPr lang="ko-KR" altLang="en-US" dirty="0" err="1"/>
              <a:t>저항값이</a:t>
            </a:r>
            <a:r>
              <a:rPr lang="ko-KR" altLang="en-US" dirty="0"/>
              <a:t> 변하는 가변저항으로 포토레지스터라고도 불림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극성 없음</a:t>
            </a:r>
            <a:endParaRPr lang="en-US" altLang="ko-KR" dirty="0"/>
          </a:p>
          <a:p>
            <a:pPr lvl="1" fontAlgn="base"/>
            <a:r>
              <a:rPr lang="ko-KR" altLang="en-US" dirty="0"/>
              <a:t>밝을 수록 </a:t>
            </a:r>
            <a:r>
              <a:rPr lang="ko-KR" altLang="en-US" dirty="0" err="1"/>
              <a:t>저항값이</a:t>
            </a:r>
            <a:r>
              <a:rPr lang="ko-KR" altLang="en-US" dirty="0"/>
              <a:t> 낮아지고</a:t>
            </a:r>
            <a:r>
              <a:rPr lang="en-US" altLang="ko-KR" dirty="0"/>
              <a:t>(1K</a:t>
            </a:r>
            <a:r>
              <a:rPr lang="el-GR" altLang="ko-KR" dirty="0"/>
              <a:t>Ω</a:t>
            </a:r>
            <a:r>
              <a:rPr lang="en-US" altLang="ko-KR" dirty="0"/>
              <a:t>), </a:t>
            </a:r>
            <a:r>
              <a:rPr lang="ko-KR" altLang="en-US" dirty="0"/>
              <a:t>어두울 수록 </a:t>
            </a:r>
            <a:r>
              <a:rPr lang="ko-KR" altLang="en-US" dirty="0" err="1"/>
              <a:t>저항값</a:t>
            </a:r>
            <a:r>
              <a:rPr lang="en-US" altLang="ko-KR" dirty="0"/>
              <a:t>(50K</a:t>
            </a:r>
            <a:r>
              <a:rPr lang="el-GR" altLang="ko-KR" dirty="0"/>
              <a:t>Ω</a:t>
            </a:r>
            <a:r>
              <a:rPr lang="en-US" altLang="ko-KR" dirty="0"/>
              <a:t>)</a:t>
            </a:r>
            <a:r>
              <a:rPr lang="ko-KR" altLang="en-US" dirty="0"/>
              <a:t>이 높아짐</a:t>
            </a:r>
            <a:r>
              <a:rPr lang="en-US" altLang="ko-KR" dirty="0"/>
              <a:t>(</a:t>
            </a:r>
            <a:r>
              <a:rPr lang="ko-KR" altLang="en-US" dirty="0"/>
              <a:t>빛의 양과 </a:t>
            </a:r>
            <a:r>
              <a:rPr lang="ko-KR" altLang="en-US" dirty="0" err="1"/>
              <a:t>저항값은</a:t>
            </a:r>
            <a:r>
              <a:rPr lang="ko-KR" altLang="en-US" dirty="0"/>
              <a:t> 반비례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10K</a:t>
            </a:r>
            <a:r>
              <a:rPr lang="el-GR" altLang="ko-KR" dirty="0"/>
              <a:t>Ω</a:t>
            </a:r>
            <a:r>
              <a:rPr lang="ko-KR" altLang="en-US" dirty="0"/>
              <a:t> 저항의</a:t>
            </a:r>
            <a:r>
              <a:rPr lang="en-US" altLang="ko-KR" dirty="0"/>
              <a:t> </a:t>
            </a:r>
            <a:r>
              <a:rPr lang="ko-KR" altLang="en-US" dirty="0"/>
              <a:t>용도</a:t>
            </a:r>
            <a:endParaRPr lang="en-US" altLang="ko-KR" dirty="0"/>
          </a:p>
          <a:p>
            <a:pPr lvl="2" fontAlgn="base"/>
            <a:r>
              <a:rPr lang="ko-KR" altLang="en-US" dirty="0"/>
              <a:t>빛이 너무 밝아 </a:t>
            </a:r>
            <a:r>
              <a:rPr lang="ko-KR" altLang="en-US" dirty="0" err="1"/>
              <a:t>조도센서의</a:t>
            </a:r>
            <a:r>
              <a:rPr lang="ko-KR" altLang="en-US" dirty="0"/>
              <a:t> 저항이 </a:t>
            </a:r>
            <a:r>
              <a:rPr lang="en-US" altLang="ko-KR" dirty="0"/>
              <a:t>0</a:t>
            </a:r>
            <a:r>
              <a:rPr lang="ko-KR" altLang="en-US" dirty="0"/>
              <a:t>이 되어도 과도한 전류가 흐르지 않도록 함</a:t>
            </a:r>
            <a:endParaRPr lang="en-US" altLang="ko-KR" dirty="0"/>
          </a:p>
          <a:p>
            <a:pPr lvl="1" fontAlgn="base"/>
            <a:r>
              <a:rPr lang="ko-KR" altLang="en-US" dirty="0"/>
              <a:t>사용 예</a:t>
            </a:r>
            <a:endParaRPr lang="en-US" altLang="ko-KR" dirty="0"/>
          </a:p>
          <a:p>
            <a:pPr lvl="2" fontAlgn="base"/>
            <a:r>
              <a:rPr lang="ko-KR" altLang="en-US" dirty="0"/>
              <a:t>가로등 켜고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endParaRPr lang="en-US" altLang="ko-KR" dirty="0"/>
          </a:p>
          <a:p>
            <a:pPr lvl="2" fontAlgn="base"/>
            <a:r>
              <a:rPr lang="ko-KR" altLang="en-US" dirty="0">
                <a:latin typeface="+mn-ea"/>
              </a:rPr>
              <a:t>빛에 따라 모터 돌리기 등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9" name="AutoShape 4" descr="í¬íìì¤ë¯¸í°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821229" y="446845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76" y="1916728"/>
            <a:ext cx="1747770" cy="1099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70906">
            <a:off x="2940495" y="1837845"/>
            <a:ext cx="1761468" cy="135230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62" y="1623083"/>
            <a:ext cx="10287000" cy="50101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352574" y="6551932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159" y="0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09995" y="453800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1)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9159" y="11903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조도 센서는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PULL UP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저항 사용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타원형 설명선 10"/>
          <p:cNvSpPr/>
          <p:nvPr/>
        </p:nvSpPr>
        <p:spPr>
          <a:xfrm rot="-2220000">
            <a:off x="8898629" y="3592340"/>
            <a:ext cx="797312" cy="763858"/>
          </a:xfrm>
          <a:prstGeom prst="wedgeEllipseCallou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96375" y="397426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PULL UP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8445" y="273018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635" y="1843870"/>
            <a:ext cx="4301700" cy="183475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552092" y="1026543"/>
            <a:ext cx="11300830" cy="5697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/>
              <a:t>아날로그 신호</a:t>
            </a:r>
            <a:r>
              <a:rPr lang="en-US" altLang="ko-KR" b="1" dirty="0"/>
              <a:t>(Analog Signal)</a:t>
            </a:r>
          </a:p>
          <a:p>
            <a:pPr fontAlgn="base"/>
            <a:endParaRPr lang="en-US" altLang="ko-KR" b="1" dirty="0"/>
          </a:p>
          <a:p>
            <a:pPr fontAlgn="base"/>
            <a:endParaRPr lang="en-US" altLang="ko-KR" b="1" dirty="0"/>
          </a:p>
          <a:p>
            <a:pPr fontAlgn="base"/>
            <a:endParaRPr lang="en-US" altLang="ko-KR" b="1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시간에 따라 연속적으로 변화하는 크기</a:t>
            </a:r>
            <a:r>
              <a:rPr lang="en-US" altLang="ko-KR" dirty="0"/>
              <a:t>(</a:t>
            </a:r>
            <a:r>
              <a:rPr lang="ko-KR" altLang="en-US" dirty="0"/>
              <a:t>전류</a:t>
            </a:r>
            <a:r>
              <a:rPr lang="en-US" altLang="ko-KR" dirty="0"/>
              <a:t>, </a:t>
            </a:r>
            <a:r>
              <a:rPr lang="ko-KR" altLang="en-US" dirty="0"/>
              <a:t>전압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99" y="1756267"/>
            <a:ext cx="1469463" cy="20099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673" y="1778551"/>
            <a:ext cx="1965385" cy="19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343948" y="6551932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4458" y="93608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95294" y="547408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853" b="1654"/>
          <a:stretch/>
        </p:blipFill>
        <p:spPr>
          <a:xfrm>
            <a:off x="1630392" y="1795393"/>
            <a:ext cx="8865219" cy="340262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489258" y="631073"/>
            <a:ext cx="8265184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PULL UP </a:t>
            </a:r>
            <a:r>
              <a:rPr lang="ko-KR" altLang="en-US" b="1" dirty="0">
                <a:latin typeface="+mj-ea"/>
              </a:rPr>
              <a:t>저항과 측정 전압</a:t>
            </a:r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496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4710" y="110860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45546" y="625666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2)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09" y="1664814"/>
            <a:ext cx="7200900" cy="4267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787177" y="4582826"/>
            <a:ext cx="3299012" cy="28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87177" y="5113985"/>
            <a:ext cx="2339788" cy="28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2567" y="110861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조도센서를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사용하여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밝기 제어하기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33403" y="625667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3)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0" y="1444238"/>
            <a:ext cx="5962333" cy="45284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983" y="1298766"/>
            <a:ext cx="5527292" cy="3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62311" y="12253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71" y="1732612"/>
            <a:ext cx="4135726" cy="1497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9" y="2257135"/>
            <a:ext cx="2321044" cy="11545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24" y="1637032"/>
            <a:ext cx="1199042" cy="229530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84308" y="943910"/>
            <a:ext cx="8515351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n-ea"/>
              </a:rPr>
              <a:t>디지털 신호</a:t>
            </a:r>
            <a:r>
              <a:rPr lang="en-US" altLang="ko-KR" b="1" dirty="0">
                <a:latin typeface="+mn-ea"/>
              </a:rPr>
              <a:t>(Digital Signal)</a:t>
            </a: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fontAlgn="base"/>
            <a:endParaRPr lang="en-US" altLang="ko-KR" b="1" dirty="0">
              <a:latin typeface="+mj-ea"/>
              <a:ea typeface="+mj-ea"/>
            </a:endParaRPr>
          </a:p>
          <a:p>
            <a:pPr lvl="1" fontAlgn="base"/>
            <a:endParaRPr lang="en-US" altLang="ko-KR" dirty="0">
              <a:latin typeface="+mj-ea"/>
              <a:ea typeface="+mj-ea"/>
            </a:endParaRPr>
          </a:p>
          <a:p>
            <a:pPr lvl="1" fontAlgn="base"/>
            <a:endParaRPr lang="en-US" altLang="ko-KR" dirty="0">
              <a:latin typeface="+mj-ea"/>
              <a:ea typeface="+mj-ea"/>
            </a:endParaRPr>
          </a:p>
          <a:p>
            <a:pPr lvl="1" fontAlgn="base"/>
            <a:endParaRPr lang="en-US" altLang="ko-KR" dirty="0">
              <a:latin typeface="+mj-ea"/>
              <a:ea typeface="+mj-ea"/>
            </a:endParaRPr>
          </a:p>
          <a:p>
            <a:pPr lvl="1" fontAlgn="base"/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로 이루어진 이산적 값으로 데이터 표현</a:t>
            </a:r>
            <a:endParaRPr lang="en-US" altLang="ko-KR" dirty="0">
              <a:latin typeface="+mj-ea"/>
              <a:ea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34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2181" y="204008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vs.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디지털 비교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08297"/>
              </p:ext>
            </p:extLst>
          </p:nvPr>
        </p:nvGraphicFramePr>
        <p:xfrm>
          <a:off x="1345446" y="1170006"/>
          <a:ext cx="9420320" cy="4543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246">
                  <a:extLst>
                    <a:ext uri="{9D8B030D-6E8A-4147-A177-3AD203B41FA5}">
                      <a16:colId xmlns:a16="http://schemas.microsoft.com/office/drawing/2014/main" val="1629604335"/>
                    </a:ext>
                  </a:extLst>
                </a:gridCol>
                <a:gridCol w="4074692">
                  <a:extLst>
                    <a:ext uri="{9D8B030D-6E8A-4147-A177-3AD203B41FA5}">
                      <a16:colId xmlns:a16="http://schemas.microsoft.com/office/drawing/2014/main" val="605272682"/>
                    </a:ext>
                  </a:extLst>
                </a:gridCol>
                <a:gridCol w="4140382">
                  <a:extLst>
                    <a:ext uri="{9D8B030D-6E8A-4147-A177-3AD203B41FA5}">
                      <a16:colId xmlns:a16="http://schemas.microsoft.com/office/drawing/2014/main" val="135865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아날로그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디지털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빛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전압 등과 같이 연속적으로 변하는 신호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특정한 값을 단위로 하여 불연속적으로 변하는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03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지진계</a:t>
                      </a:r>
                      <a:r>
                        <a:rPr lang="ko-KR" altLang="en-US" baseline="0" dirty="0" smtClean="0"/>
                        <a:t> 바늘의 위치 변화</a:t>
                      </a:r>
                      <a:endParaRPr lang="en-US" altLang="ko-KR" baseline="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온도계의 눈금 변화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컴퓨터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휴대폰 같은 현대 문명에서 사용되는 대부분의 신호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53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세밀한 표현 가능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원본과</a:t>
                      </a:r>
                      <a:r>
                        <a:rPr lang="ko-KR" altLang="en-US" baseline="0" dirty="0" smtClean="0"/>
                        <a:t> 같은 </a:t>
                      </a:r>
                      <a:r>
                        <a:rPr lang="ko-KR" altLang="en-US" dirty="0" smtClean="0"/>
                        <a:t>정보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정보의 저장과 전달 용이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변형없이 전달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7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신호 전달 시 변형될 수 있음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잡음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노이즈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대용량의 정보로 처리하기 어려움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smtClean="0"/>
                        <a:t>원본의 정보를 </a:t>
                      </a:r>
                      <a:r>
                        <a:rPr lang="ko-KR" altLang="en-US" dirty="0" smtClean="0"/>
                        <a:t>그대로 </a:t>
                      </a:r>
                      <a:r>
                        <a:rPr lang="ko-KR" altLang="en-US" dirty="0" smtClean="0"/>
                        <a:t>기록하고 재생할 수 없음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20157"/>
                  </a:ext>
                </a:extLst>
              </a:tr>
              <a:tr h="1337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그래프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65135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24" y="4446643"/>
            <a:ext cx="2599061" cy="11085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33" y="4446643"/>
            <a:ext cx="3009034" cy="10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456" y="369333"/>
            <a:ext cx="7886700" cy="673099"/>
          </a:xfrm>
        </p:spPr>
        <p:txBody>
          <a:bodyPr>
            <a:noAutofit/>
          </a:bodyPr>
          <a:lstStyle/>
          <a:p>
            <a:r>
              <a: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아날로그 </a:t>
            </a:r>
            <a:r>
              <a:rPr lang="ko-KR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입력</a:t>
            </a:r>
            <a:endParaRPr lang="ko-KR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448800" y="6494194"/>
            <a:ext cx="27432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22257" y="919997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14438" y="1164866"/>
            <a:ext cx="11357102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/>
              <a:t>ADC(Analog to Digital Converter</a:t>
            </a:r>
            <a:r>
              <a:rPr lang="en-US" altLang="ko-KR" b="1" dirty="0"/>
              <a:t>)</a:t>
            </a:r>
          </a:p>
          <a:p>
            <a:pPr lvl="1" fontAlgn="base"/>
            <a:r>
              <a:rPr lang="ko-KR" altLang="en-US" dirty="0">
                <a:latin typeface="+mn-ea"/>
              </a:rPr>
              <a:t>아날로그 신호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0~5V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사이의 전압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디지털 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0~1023 : 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ko-KR" b="1" baseline="30000" dirty="0">
                <a:solidFill>
                  <a:srgbClr val="0000FF"/>
                </a:solidFill>
                <a:latin typeface="+mn-ea"/>
              </a:rPr>
              <a:t>10 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=1024, 10bit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</a:t>
            </a:r>
            <a:r>
              <a:rPr lang="ko-KR" altLang="en-US" dirty="0">
                <a:latin typeface="+mn-ea"/>
              </a:rPr>
              <a:t>변</a:t>
            </a:r>
            <a:r>
              <a:rPr lang="ko-KR" altLang="en-US" dirty="0">
                <a:latin typeface="+mn-ea"/>
              </a:rPr>
              <a:t>환해 </a:t>
            </a:r>
            <a:r>
              <a:rPr lang="ko-KR" altLang="en-US" dirty="0">
                <a:latin typeface="+mn-ea"/>
              </a:rPr>
              <a:t>주는 </a:t>
            </a:r>
            <a:r>
              <a:rPr lang="ko-KR" altLang="en-US" dirty="0">
                <a:latin typeface="+mn-ea"/>
              </a:rPr>
              <a:t>기능</a:t>
            </a:r>
            <a:endParaRPr lang="en-US" altLang="ko-KR" dirty="0">
              <a:latin typeface="+mn-ea"/>
            </a:endParaRPr>
          </a:p>
          <a:p>
            <a:pPr lvl="1" fontAlgn="base"/>
            <a:r>
              <a:rPr lang="ko-KR" altLang="en-US" dirty="0">
                <a:latin typeface="+mn-ea"/>
              </a:rPr>
              <a:t>아날로그 신호를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샘플링 →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양자화 → 부호화 </a:t>
            </a:r>
            <a:r>
              <a:rPr lang="ko-KR" altLang="en-US" dirty="0">
                <a:latin typeface="+mn-ea"/>
              </a:rPr>
              <a:t>과정을 통해 디지털 신호로 변환</a:t>
            </a:r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456" y="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아날로그 입출력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886929" y="4278844"/>
                <a:ext cx="2808461" cy="39735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압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1023</m:t>
                        </m:r>
                      </m:den>
                    </m:f>
                    <m:r>
                      <a:rPr lang="en-US" altLang="ko-K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dirty="0"/>
                  <a:t>아날로그 핀값</a:t>
                </a:r>
                <a:endParaRPr lang="ko-KR" alt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29" y="4278844"/>
                <a:ext cx="2808461" cy="397353"/>
              </a:xfrm>
              <a:prstGeom prst="rect">
                <a:avLst/>
              </a:prstGeom>
              <a:blipFill>
                <a:blip r:embed="rId2"/>
                <a:stretch>
                  <a:fillRect l="-3913" t="-7692" r="-4783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 flipV="1">
            <a:off x="1590230" y="3475006"/>
            <a:ext cx="0" cy="1607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587853" y="5064752"/>
            <a:ext cx="23579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4895" y="4987197"/>
            <a:ext cx="28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62721" y="5082682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1023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94895" y="3439829"/>
            <a:ext cx="4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83174" y="4172665"/>
            <a:ext cx="5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2.5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88429" y="5127682"/>
            <a:ext cx="75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45849" y="4951877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아날로그  </a:t>
            </a:r>
            <a:r>
              <a:rPr lang="ko-KR" altLang="en-US" sz="1100" dirty="0" err="1" smtClean="0"/>
              <a:t>핀값</a:t>
            </a:r>
            <a:endParaRPr lang="ko-KR" altLang="en-US" sz="1100" dirty="0"/>
          </a:p>
        </p:txBody>
      </p:sp>
      <p:cxnSp>
        <p:nvCxnSpPr>
          <p:cNvPr id="33" name="직선 연결선 32"/>
          <p:cNvCxnSpPr>
            <a:stCxn id="16" idx="3"/>
          </p:cNvCxnSpPr>
          <p:nvPr/>
        </p:nvCxnSpPr>
        <p:spPr>
          <a:xfrm>
            <a:off x="1616683" y="362449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00582" y="3641890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50727" y="5004521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2674958" y="5013481"/>
            <a:ext cx="4259" cy="124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500577" y="4350110"/>
            <a:ext cx="180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자유형 43"/>
          <p:cNvSpPr/>
          <p:nvPr/>
        </p:nvSpPr>
        <p:spPr>
          <a:xfrm>
            <a:off x="1628118" y="3635128"/>
            <a:ext cx="2122098" cy="1431985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>
            <a:off x="1590981" y="4343400"/>
            <a:ext cx="1083466" cy="721352"/>
          </a:xfrm>
          <a:custGeom>
            <a:avLst/>
            <a:gdLst>
              <a:gd name="connsiteX0" fmla="*/ 2122098 w 2122098"/>
              <a:gd name="connsiteY0" fmla="*/ 1431985 h 1431985"/>
              <a:gd name="connsiteX1" fmla="*/ 2122098 w 2122098"/>
              <a:gd name="connsiteY1" fmla="*/ 0 h 1431985"/>
              <a:gd name="connsiteX2" fmla="*/ 0 w 2122098"/>
              <a:gd name="connsiteY2" fmla="*/ 8627 h 143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2098" h="1431985">
                <a:moveTo>
                  <a:pt x="2122098" y="1431985"/>
                </a:moveTo>
                <a:lnTo>
                  <a:pt x="2122098" y="0"/>
                </a:lnTo>
                <a:lnTo>
                  <a:pt x="0" y="8627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4763" y="3266942"/>
            <a:ext cx="127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전압</a:t>
            </a: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>
          <a:xfrm>
            <a:off x="8208351" y="5527734"/>
            <a:ext cx="30364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 smtClean="0">
                <a:latin typeface="Cambria Math" panose="02040503050406030204" pitchFamily="18" charset="0"/>
              </a:rPr>
              <a:t>아날로그 </a:t>
            </a:r>
            <a:r>
              <a:rPr lang="ko-KR" altLang="en-US" sz="1600" b="1" i="1" dirty="0" err="1">
                <a:latin typeface="Cambria Math" panose="02040503050406030204" pitchFamily="18" charset="0"/>
              </a:rPr>
              <a:t>핀값</a:t>
            </a:r>
            <a:r>
              <a:rPr lang="ko-KR" altLang="en-US" sz="1600" b="1" i="1" dirty="0">
                <a:latin typeface="Cambria Math" panose="02040503050406030204" pitchFamily="18" charset="0"/>
              </a:rPr>
              <a:t> </a:t>
            </a:r>
            <a:r>
              <a:rPr lang="en-US" altLang="ko-KR" sz="1600" b="1" i="1" dirty="0">
                <a:latin typeface="Cambria Math" panose="02040503050406030204" pitchFamily="18" charset="0"/>
              </a:rPr>
              <a:t>: </a:t>
            </a:r>
            <a:r>
              <a:rPr lang="ko-KR" altLang="en-US" sz="1600" b="1" i="1" dirty="0" smtClean="0">
                <a:latin typeface="Cambria Math" panose="02040503050406030204" pitchFamily="18" charset="0"/>
              </a:rPr>
              <a:t>전압 </a:t>
            </a:r>
            <a:r>
              <a:rPr lang="en-US" altLang="ko-KR" sz="1600" b="1" i="1" dirty="0" smtClean="0">
                <a:latin typeface="Cambria Math" panose="02040503050406030204" pitchFamily="18" charset="0"/>
              </a:rPr>
              <a:t>= 1023:5</a:t>
            </a:r>
          </a:p>
          <a:p>
            <a:r>
              <a:rPr lang="ko-KR" altLang="en-US" sz="1600" b="1" i="1" dirty="0">
                <a:latin typeface="Cambria Math" panose="02040503050406030204" pitchFamily="18" charset="0"/>
              </a:rPr>
              <a:t>전압 </a:t>
            </a:r>
            <a:r>
              <a:rPr lang="en-US" altLang="ko-KR" sz="1600" b="1" i="1" dirty="0" smtClean="0">
                <a:latin typeface="Cambria Math" panose="02040503050406030204" pitchFamily="18" charset="0"/>
              </a:rPr>
              <a:t>x1023  = 5x</a:t>
            </a:r>
            <a:r>
              <a:rPr lang="ko-KR" altLang="en-US" sz="1600" b="1" i="1" dirty="0" smtClean="0">
                <a:latin typeface="Cambria Math" panose="02040503050406030204" pitchFamily="18" charset="0"/>
              </a:rPr>
              <a:t>아날로그 </a:t>
            </a:r>
            <a:r>
              <a:rPr lang="ko-KR" altLang="en-US" sz="1600" b="1" i="1" dirty="0" err="1" smtClean="0">
                <a:latin typeface="Cambria Math" panose="02040503050406030204" pitchFamily="18" charset="0"/>
              </a:rPr>
              <a:t>핀값</a:t>
            </a:r>
            <a:endParaRPr lang="en-US" altLang="ko-KR" sz="1600" b="1" i="1" dirty="0" smtClean="0">
              <a:latin typeface="Cambria Math" panose="02040503050406030204" pitchFamily="18" charset="0"/>
            </a:endParaRPr>
          </a:p>
          <a:p>
            <a:r>
              <a:rPr lang="ko-KR" altLang="en-US" sz="1600" b="1" i="1" dirty="0">
                <a:latin typeface="Cambria Math" panose="02040503050406030204" pitchFamily="18" charset="0"/>
              </a:rPr>
              <a:t>전압</a:t>
            </a:r>
            <a:r>
              <a:rPr lang="ko-KR" altLang="en-US" sz="1600" b="1" i="1" dirty="0" smtClean="0">
                <a:latin typeface="Cambria Math" panose="02040503050406030204" pitchFamily="18" charset="0"/>
              </a:rPr>
              <a:t> </a:t>
            </a:r>
            <a:r>
              <a:rPr lang="en-US" altLang="ko-KR" sz="1600" b="1" i="1" dirty="0" smtClean="0">
                <a:latin typeface="Cambria Math" panose="02040503050406030204" pitchFamily="18" charset="0"/>
              </a:rPr>
              <a:t>= (5/1023)x</a:t>
            </a:r>
            <a:r>
              <a:rPr lang="ko-KR" altLang="en-US" sz="1600" b="1" i="1" dirty="0">
                <a:latin typeface="Cambria Math" panose="02040503050406030204" pitchFamily="18" charset="0"/>
              </a:rPr>
              <a:t>아날로그 </a:t>
            </a:r>
            <a:r>
              <a:rPr lang="ko-KR" altLang="en-US" sz="1600" b="1" i="1" dirty="0" err="1" smtClean="0">
                <a:latin typeface="Cambria Math" panose="02040503050406030204" pitchFamily="18" charset="0"/>
              </a:rPr>
              <a:t>핀값</a:t>
            </a:r>
            <a:endParaRPr lang="en-US" altLang="ko-KR" sz="1600" b="1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6083" y="369333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30884" y="919997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23065" y="1164866"/>
            <a:ext cx="11506985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/>
              <a:t>샘플링</a:t>
            </a:r>
            <a:r>
              <a:rPr lang="en-US" altLang="ko-KR" b="1" dirty="0"/>
              <a:t>(Sampling)</a:t>
            </a:r>
          </a:p>
          <a:p>
            <a:pPr lvl="1" fontAlgn="base"/>
            <a:r>
              <a:rPr lang="ko-KR" altLang="en-US" dirty="0" smtClean="0">
                <a:latin typeface="+mn-ea"/>
              </a:rPr>
              <a:t>아날로그 신호를 일정한 시간 간격으로 신호를 채취하는 것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>
                <a:latin typeface="+mn-ea"/>
              </a:rPr>
              <a:t>무한한 데이터 값에서 전체 패턴을 추정하기 위해 유한한 개수의 데이터 추출하는 과정</a:t>
            </a:r>
            <a:endParaRPr lang="en-US" altLang="ko-KR" dirty="0">
              <a:latin typeface="+mn-ea"/>
            </a:endParaRPr>
          </a:p>
          <a:p>
            <a:pPr marL="457200" lvl="1" indent="0" fontAlgn="base">
              <a:buNone/>
            </a:pPr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r>
              <a:rPr lang="ko-KR" altLang="en-US" dirty="0" smtClean="0"/>
              <a:t>샘플링 </a:t>
            </a:r>
            <a:r>
              <a:rPr lang="ko-KR" altLang="en-US" dirty="0"/>
              <a:t>비율</a:t>
            </a:r>
            <a:r>
              <a:rPr lang="en-US" altLang="ko-KR" dirty="0"/>
              <a:t>(Sampling rate) : 1</a:t>
            </a:r>
            <a:r>
              <a:rPr lang="ko-KR" altLang="en-US" dirty="0"/>
              <a:t>초당 추출되는 샘플 개수</a:t>
            </a:r>
            <a:endParaRPr lang="en-US" altLang="ko-KR" dirty="0"/>
          </a:p>
          <a:p>
            <a:pPr lvl="2" fontAlgn="base"/>
            <a:r>
              <a:rPr lang="ko-KR" altLang="en-US" dirty="0">
                <a:latin typeface="+mn-ea"/>
              </a:rPr>
              <a:t>샘플 수가 많을 수록 원본과 유사해지나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정보량이 많아짐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083" y="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15" y="2722922"/>
            <a:ext cx="4011426" cy="22254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206041" y="3613447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16" y="2722923"/>
            <a:ext cx="4000500" cy="2257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50057" y="39217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샘플링</a:t>
            </a:r>
            <a:endParaRPr lang="ko-KR" altLang="en-US" sz="1400" b="1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4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566" y="369333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27367" y="919997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19548" y="1164866"/>
            <a:ext cx="11439052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/>
              <a:t>양자화</a:t>
            </a:r>
            <a:r>
              <a:rPr lang="en-US" altLang="ko-KR" b="1" dirty="0"/>
              <a:t>(Quantization)</a:t>
            </a:r>
          </a:p>
          <a:p>
            <a:pPr lvl="1" fontAlgn="base"/>
            <a:r>
              <a:rPr lang="ko-KR" altLang="en-US" dirty="0"/>
              <a:t>표본화 과정으로 아날로그 신호를 일정한 전압 레벨의 구간을 나눈 영역에 강제적으로 대응 시키는 과정</a:t>
            </a:r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양자화 레벨</a:t>
            </a:r>
            <a:r>
              <a:rPr lang="en-US" altLang="ko-KR" dirty="0"/>
              <a:t>(Quantization </a:t>
            </a:r>
            <a:r>
              <a:rPr lang="en-US" altLang="ko-KR" dirty="0" smtClean="0"/>
              <a:t>level, Resolution) </a:t>
            </a:r>
            <a:r>
              <a:rPr lang="en-US" altLang="ko-KR" dirty="0"/>
              <a:t>: </a:t>
            </a:r>
            <a:r>
              <a:rPr lang="ko-KR" altLang="en-US" dirty="0"/>
              <a:t>대표 값 레벨의 개수  </a:t>
            </a:r>
            <a:endParaRPr lang="en-US" altLang="ko-KR" dirty="0"/>
          </a:p>
          <a:p>
            <a:pPr lvl="2" fontAlgn="base"/>
            <a:r>
              <a:rPr lang="ko-KR" altLang="en-US" dirty="0">
                <a:latin typeface="+mn-ea"/>
              </a:rPr>
              <a:t>양자화 레벨 수가 많을 수록 더 세밀한 표현 가능</a:t>
            </a:r>
            <a:endParaRPr lang="en-US" altLang="ko-KR" dirty="0">
              <a:latin typeface="+mn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558286" y="3501160"/>
            <a:ext cx="411306" cy="320542"/>
          </a:xfrm>
          <a:prstGeom prst="rightArrow">
            <a:avLst/>
          </a:prstGeom>
          <a:solidFill>
            <a:srgbClr val="144AE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02302" y="38094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36" y="2375931"/>
            <a:ext cx="3874943" cy="21308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17690" y="2452772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Sampled Signal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894"/>
          <a:stretch/>
        </p:blipFill>
        <p:spPr>
          <a:xfrm>
            <a:off x="6524625" y="2419817"/>
            <a:ext cx="3634237" cy="21626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2566" y="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1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324" y="369333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샘플링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양자화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/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부호화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79125" y="919997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94001" y="1214444"/>
            <a:ext cx="11212249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/>
              <a:t>부호화</a:t>
            </a:r>
            <a:r>
              <a:rPr lang="en-US" altLang="ko-KR" b="1" dirty="0"/>
              <a:t>(Coding)</a:t>
            </a:r>
          </a:p>
          <a:p>
            <a:pPr lvl="1" fontAlgn="base"/>
            <a:r>
              <a:rPr lang="ko-KR" altLang="en-US" dirty="0"/>
              <a:t>표본화 과정으로 아날로그 신호를 일정한 전압 레벨의 구간을 나눈 영역에 </a:t>
            </a:r>
            <a:r>
              <a:rPr lang="ko-KR" altLang="en-US" dirty="0" smtClean="0"/>
              <a:t>이진수를 강제적으로 </a:t>
            </a:r>
            <a:r>
              <a:rPr lang="ko-KR" altLang="en-US" dirty="0"/>
              <a:t>대응 시키는 과정</a:t>
            </a:r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lvl="1" fontAlgn="base"/>
            <a:endParaRPr lang="en-US" altLang="ko-KR" dirty="0">
              <a:latin typeface="+mn-ea"/>
            </a:endParaRPr>
          </a:p>
          <a:p>
            <a:pPr marL="457200" lvl="1" indent="0" fontAlgn="base">
              <a:buNone/>
            </a:pP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3961690" y="380568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양자화</a:t>
            </a:r>
            <a:endParaRPr lang="ko-KR" altLang="en-US" sz="1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324" y="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참고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ADC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43" y="2425509"/>
            <a:ext cx="6079482" cy="43485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1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26225</TotalTime>
  <Words>1223</Words>
  <Application>Microsoft Office PowerPoint</Application>
  <PresentationFormat>와이드스크린</PresentationFormat>
  <Paragraphs>291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2. 아날로그 입력</vt:lpstr>
      <vt:lpstr>샘플링/ 양자화/부호화</vt:lpstr>
      <vt:lpstr>샘플링/ 양자화/ 부호화</vt:lpstr>
      <vt:lpstr>샘플링/ 양자화/ 부호화</vt:lpstr>
      <vt:lpstr>PowerPoint 프레젠테이션</vt:lpstr>
      <vt:lpstr>PowerPoint 프레젠테이션</vt:lpstr>
      <vt:lpstr>가변저항(Potentiometer)</vt:lpstr>
      <vt:lpstr>실습 1: 전압 측정하기</vt:lpstr>
      <vt:lpstr>1) 회로구성</vt:lpstr>
      <vt:lpstr>2) 스케치 프로그래밍</vt:lpstr>
      <vt:lpstr>PowerPoint 프레젠테이션</vt:lpstr>
      <vt:lpstr>3. 아날로그 출력</vt:lpstr>
      <vt:lpstr>아날로그 출력</vt:lpstr>
      <vt:lpstr>아날로그 출력</vt:lpstr>
      <vt:lpstr>PowerPoint 프레젠테이션</vt:lpstr>
      <vt:lpstr>PowerPoint 프레젠테이션</vt:lpstr>
      <vt:lpstr>PowerPoint 프레젠테이션</vt:lpstr>
      <vt:lpstr>실습 2: 가변저항을 사용하여 LED 밝기 제어하기 </vt:lpstr>
      <vt:lpstr>1) 회로구성</vt:lpstr>
      <vt:lpstr>PowerPoint 프레젠테이션</vt:lpstr>
      <vt:lpstr>PowerPoint 프레젠테이션</vt:lpstr>
      <vt:lpstr>실습 3: 조도센서를 사용하여 LED 밝기 제어하기</vt:lpstr>
      <vt:lpstr>조도센서(CDS : 황화카드뮴)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403</cp:revision>
  <cp:lastPrinted>2019-03-22T07:19:52Z</cp:lastPrinted>
  <dcterms:created xsi:type="dcterms:W3CDTF">2019-02-21T14:11:08Z</dcterms:created>
  <dcterms:modified xsi:type="dcterms:W3CDTF">2020-05-18T15:38:37Z</dcterms:modified>
</cp:coreProperties>
</file>